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33" r:id="rId42"/>
    <p:sldId id="323" r:id="rId43"/>
    <p:sldId id="324" r:id="rId44"/>
    <p:sldId id="288" r:id="rId45"/>
    <p:sldId id="289" r:id="rId46"/>
    <p:sldId id="320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7"/>
    <p:restoredTop sz="85198"/>
  </p:normalViewPr>
  <p:slideViewPr>
    <p:cSldViewPr snapToGrid="0" snapToObjects="1">
      <p:cViewPr varScale="1">
        <p:scale>
          <a:sx n="62" d="100"/>
          <a:sy n="62" d="100"/>
        </p:scale>
        <p:origin x="232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predict Falcon 9 first stage will land successfully or not, we need to carefully analyze and understand the relationships between each columns and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Correlation map, scatter plot, bar charts, line graph are best to visualize the relationships.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397558"/>
            <a:ext cx="11198842" cy="1905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SLC 40 has the most flights launched compared to the other two sites. However, VAFB SLC 4E seems to be the site with the most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AI-generated content may be incorrect.">
            <a:extLst>
              <a:ext uri="{FF2B5EF4-FFF2-40B4-BE49-F238E27FC236}">
                <a16:creationId xmlns:a16="http://schemas.microsoft.com/office/drawing/2014/main" id="{87435CBE-8FCA-8F8B-7747-9EB3B8F8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1" y="1561500"/>
            <a:ext cx="11810119" cy="23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69352" y="1800354"/>
            <a:ext cx="4922648" cy="3512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/>
              <a:t>VAFB-SLC </a:t>
            </a:r>
            <a:r>
              <a:rPr lang="en-GB" dirty="0" err="1"/>
              <a:t>launchsite</a:t>
            </a:r>
            <a:r>
              <a:rPr lang="en-GB" dirty="0"/>
              <a:t> there are no rockets launched for heavy payload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mass&#10;&#10;AI-generated content may be incorrect.">
            <a:extLst>
              <a:ext uri="{FF2B5EF4-FFF2-40B4-BE49-F238E27FC236}">
                <a16:creationId xmlns:a16="http://schemas.microsoft.com/office/drawing/2014/main" id="{0F943648-BC15-0297-2252-4BED44F3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3" y="1379290"/>
            <a:ext cx="6840914" cy="48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55970" y="2729267"/>
            <a:ext cx="4357160" cy="19347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clearly see orbit SO has zero success rate whereas, ES-L1, GEO, HEO, SSO has highest.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0684AA0-E373-4B8A-A340-4B5DD2BD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1221712"/>
            <a:ext cx="6584439" cy="52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FD899700-3E6A-4777-E817-E9F56B4B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2" y="1420585"/>
            <a:ext cx="6506407" cy="50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476D0FA9-B4BA-94A3-E28E-44057837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9" y="1280038"/>
            <a:ext cx="7071329" cy="55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DD12C5F5-1E01-B883-1D30-79C2C0D6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35257"/>
            <a:ext cx="7772400" cy="49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26DAA3-EB4C-E84D-CC46-B37708D1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85" y="2562020"/>
            <a:ext cx="7190649" cy="38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805748-A442-4FCA-CAB0-3C07854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251198"/>
            <a:ext cx="7772400" cy="433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51BFE20-DD00-1205-43A2-8D9FA8BD0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29" y="3021216"/>
            <a:ext cx="11747871" cy="19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E785A4D-02E4-AB49-6019-195EC1F9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2880962"/>
            <a:ext cx="10323807" cy="17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1BA1424D-A0E8-84BF-7EAF-5F49C614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692972"/>
            <a:ext cx="10931030" cy="17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654ACE-8DCE-12CC-5E13-0D929843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51" y="2610571"/>
            <a:ext cx="6018496" cy="42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white background with red and green text&#10;&#10;AI-generated content may be incorrect.">
            <a:extLst>
              <a:ext uri="{FF2B5EF4-FFF2-40B4-BE49-F238E27FC236}">
                <a16:creationId xmlns:a16="http://schemas.microsoft.com/office/drawing/2014/main" id="{1C8235D4-EE33-2469-A8B4-194D13E7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45" y="2547215"/>
            <a:ext cx="7772400" cy="14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CCA583-0F62-2541-DB39-42A4CED5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2306441"/>
            <a:ext cx="10782939" cy="34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310EE-BC89-B7F0-4A59-77D5344D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850443"/>
            <a:ext cx="10960505" cy="19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567F44-7008-5206-CD96-68BF5B6C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65581"/>
            <a:ext cx="9953408" cy="37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- all launch sites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D258530-2DA0-8098-DA78-1282612F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7" y="1361769"/>
            <a:ext cx="9141691" cy="54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– green for success launch, red for else.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59C7798D-8D19-CD3F-EA93-5B5DE253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71728"/>
            <a:ext cx="9267608" cy="55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3</a:t>
            </a:r>
          </a:p>
        </p:txBody>
      </p:sp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441B5554-71FA-1EF1-2CE8-CEE6BC29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58226"/>
            <a:ext cx="8810409" cy="51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6118-2A84-6FE8-3337-D675EB5A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8B5B6-D656-2363-3424-522E276F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83B393-5CA2-523C-E642-9061C2EAE6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- Total success launces by site </a:t>
            </a:r>
          </a:p>
        </p:txBody>
      </p:sp>
      <p:pic>
        <p:nvPicPr>
          <p:cNvPr id="4" name="Picture 3" descr="A pie chart with a pie chart&#10;&#10;AI-generated content may be incorrect.">
            <a:extLst>
              <a:ext uri="{FF2B5EF4-FFF2-40B4-BE49-F238E27FC236}">
                <a16:creationId xmlns:a16="http://schemas.microsoft.com/office/drawing/2014/main" id="{498676E2-8F1F-5F74-C3AB-1E142B8C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" y="1087699"/>
            <a:ext cx="11766495" cy="56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site has highest success launch rate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9B0248AE-B0BE-BB11-6DA0-328216BA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1087699"/>
            <a:ext cx="11723914" cy="55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range vs. landing outcome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13C37-DCDD-9EBC-6800-2276FE6D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6" y="1806349"/>
            <a:ext cx="11903528" cy="35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76693" y="68590"/>
            <a:ext cx="4354213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SVM, LR and </a:t>
            </a:r>
            <a:r>
              <a:rPr lang="en-US" sz="2000" dirty="0" err="1"/>
              <a:t>DecisionTree</a:t>
            </a:r>
            <a:r>
              <a:rPr lang="en-US" sz="2000" dirty="0"/>
              <a:t> have same accuracy score of 83%, whereas KNN is 78%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Since all three best performed models have same accuracy, </a:t>
            </a:r>
            <a:r>
              <a:rPr lang="en-US" sz="2000" b="1" dirty="0" err="1"/>
              <a:t>LogisticRegression</a:t>
            </a:r>
            <a:r>
              <a:rPr lang="en-US" sz="2000" dirty="0"/>
              <a:t> would be best suited for our prediction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For the reason as it’s </a:t>
            </a:r>
            <a:r>
              <a:rPr lang="en-GB" sz="2000" dirty="0"/>
              <a:t>simple, interpretable (coefficients show how features affect probability), computationally efficient.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pic>
        <p:nvPicPr>
          <p:cNvPr id="3" name="Picture 2" descr="A graph of a bar chart&#10;&#10;AI-generated content may be incorrect.">
            <a:extLst>
              <a:ext uri="{FF2B5EF4-FFF2-40B4-BE49-F238E27FC236}">
                <a16:creationId xmlns:a16="http://schemas.microsoft.com/office/drawing/2014/main" id="{DAB94100-ADEA-B908-122A-C91B39C9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053624"/>
            <a:ext cx="6389346" cy="4760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20781" y="1320127"/>
            <a:ext cx="4182748" cy="304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 of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LogisticRegression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20780" y="4465413"/>
            <a:ext cx="3633019" cy="151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46865A4D-7174-974B-4ED3-B496C21E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55166"/>
            <a:ext cx="6107426" cy="51760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0FE442-FDE7-03A0-48D0-17C4325D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A187A5-6081-1B66-F1E9-CB90253CC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22D013-AC81-41D9-9EAC-40AF2594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and format collected JSON data into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1036320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do web scraping Falcon 9 historical launch records wiki page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https://en.wikipedia.org/wiki/List_of_Falcon_9_and_Falcon_Heavy_launches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required data from Html into our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different cases where the booster did not land successfully.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Introduce Class column, to label 1 being successfully landed and 0 otherwise.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1115</Words>
  <Application>Microsoft Macintosh PowerPoint</Application>
  <PresentationFormat>Widescreen</PresentationFormat>
  <Paragraphs>178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Treza Bawm Win</cp:lastModifiedBy>
  <cp:revision>206</cp:revision>
  <dcterms:created xsi:type="dcterms:W3CDTF">2021-04-29T18:58:34Z</dcterms:created>
  <dcterms:modified xsi:type="dcterms:W3CDTF">2025-10-02T09:34:36Z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